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1" r:id="rId11"/>
    <p:sldId id="278" r:id="rId12"/>
    <p:sldId id="279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99A8ED-A2DB-4679-9ED6-BB0E0169B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57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14BF0-CB75-4D6D-83E2-DE3A12DF8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4580-FC13-4F37-A170-C1D660342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3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2338" y="274638"/>
            <a:ext cx="1803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8963" y="274638"/>
            <a:ext cx="52609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6765B-2664-4638-8F50-784846E4B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8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9C80-875F-4CD5-9E6A-23D48B2B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88DC-96D1-477A-85A7-045FC9B93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C7C9-F4D4-49DA-83B0-27B4E4FC2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1F7C-A2BC-4055-BFAB-7235AD1EB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C789-456D-42D9-BFF5-3BDF76D8D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AED1-BF1D-4AD4-9906-DDF31BAFF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4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7B650-21F1-4B17-95D0-BE34388F7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1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7D91-08E8-434B-A64E-3E9252CC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8963" y="1600200"/>
            <a:ext cx="7216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A29D63-2B16-43EC-8CEE-8D295E2E5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&#1054;&#1073;&#1084;&#1077;&#1085;&#1085;&#1072;&#1103;%20&#1087;&#1072;&#1087;&#1082;&#1072;/&#1055;&#1077;&#1088;&#1077;&#1095;&#1077;&#1085;&#1100;%20&#1089;&#1091;&#1073;&#1098;&#1077;&#1082;&#1090;&#1086;&#1074;.doc" TargetMode="External"/><Relationship Id="rId2" Type="http://schemas.openxmlformats.org/officeDocument/2006/relationships/hyperlink" Target="../&#1054;&#1073;&#1084;&#1077;&#1085;&#1085;&#1072;&#1103;%20&#1087;&#1072;&#1087;&#1082;&#1072;/&#1056;&#1072;&#1089;&#1087;&#1086;&#1088;&#1103;&#1078;&#1077;&#1085;&#1080;&#1077;%20&#1055;&#1088;&#1072;&#1074;%20&#1056;&#1060;%20&#1086;&#1090;%2029.10.09.doc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076325" y="1171575"/>
            <a:ext cx="736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847725" y="704850"/>
            <a:ext cx="736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9550" y="3019425"/>
            <a:ext cx="877252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ДУХОВНО-НРАВСТВЕННОЕ ВОСПИТАНИЕ КАК ПРИОРИТЕТНАЯ ЗАДАЧА ОБРАЗОВАТЕЛЬНЫХ СТАНДАРТОВ НОВОГО ПОКОЛЕНИЯ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vl="1" algn="ctr" eaLnBrk="0" hangingPunct="0"/>
            <a:endParaRPr lang="ru-RU"/>
          </a:p>
        </p:txBody>
      </p:sp>
      <p:pic>
        <p:nvPicPr>
          <p:cNvPr id="4102" name="Picture 3" descr="OurNew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89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076325" y="1171575"/>
            <a:ext cx="736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847725" y="704850"/>
            <a:ext cx="736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352675"/>
            <a:ext cx="91440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/>
              <a:t>Введение  комплексного учебного курса </a:t>
            </a:r>
          </a:p>
          <a:p>
            <a:pPr algn="ctr">
              <a:defRPr/>
            </a:pPr>
            <a:r>
              <a:rPr lang="ru-RU" sz="3600" b="1" dirty="0"/>
              <a:t>«Основы религиозных культур и светской этики» </a:t>
            </a:r>
            <a:r>
              <a:rPr lang="ru-RU" sz="2800" dirty="0"/>
              <a:t>следует рассматривать </a:t>
            </a:r>
          </a:p>
          <a:p>
            <a:pPr algn="ctr">
              <a:defRPr/>
            </a:pPr>
            <a:r>
              <a:rPr lang="ru-RU" sz="3600" b="1" dirty="0">
                <a:latin typeface="+mj-lt"/>
              </a:rPr>
              <a:t>как составную часть усилий, направленных на воссоздание  системы  нравственных ценностей российского общества</a:t>
            </a:r>
            <a:r>
              <a:rPr lang="ru-RU" sz="3600" dirty="0">
                <a:latin typeface="+mj-lt"/>
              </a:rPr>
              <a:t>.</a:t>
            </a:r>
            <a:endParaRPr lang="ru-RU" sz="3600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vl="1" algn="ctr" eaLnBrk="0" hangingPunct="0"/>
            <a:endParaRPr lang="ru-RU"/>
          </a:p>
        </p:txBody>
      </p:sp>
      <p:pic>
        <p:nvPicPr>
          <p:cNvPr id="13318" name="Picture 3" descr="OurNew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89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19300"/>
            <a:ext cx="7877175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июля 2009 г. совещание Президента РФ Д.А. Медведева с лидерами централизованных религиозных организаций России: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«Прошу обеспечить решение организационных и финансовых вопросов, касающихся введения в 2010 году в 18-ти субъектах Российской Федерации, а с 2012 года во всех субъектах Российской Федерации в общеобразовательных учреждениях новых предметов: основы православной культуры, основы исламской культуры, основы буддийской культуры, основы иудейской культуры, основы мировых религиозных культур и основы светской этики для изучения учащимися по их выбору или по выбору их родителей (законных представителей)»</a:t>
            </a:r>
            <a:endParaRPr lang="ru-RU" sz="2000" b="1" dirty="0">
              <a:solidFill>
                <a:schemeClr val="tx1">
                  <a:lumMod val="95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42900"/>
            <a:ext cx="21431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19088"/>
            <a:ext cx="2143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366713"/>
            <a:ext cx="21431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025" y="742950"/>
            <a:ext cx="80200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Распоряжение Правительства Российской Федерации от 29 октября 2009 г. N 1578-р: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975" y="2219325"/>
            <a:ext cx="802005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Утвержден</a:t>
            </a:r>
            <a:r>
              <a:rPr lang="ru-RU" sz="2400" b="1" dirty="0">
                <a:solidFill>
                  <a:srgbClr val="C00000"/>
                </a:solidFill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«План мероприятий по апробации в 2010 – 2011 годах комплексного учебного курса для общеобразовательных учреждений «Основы религиозных культур и светской этики», 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sz="2400" b="1" dirty="0">
              <a:solidFill>
                <a:srgbClr val="C00000"/>
              </a:solidFill>
              <a:effectLst>
                <a:glow rad="101600">
                  <a:schemeClr val="accent4">
                    <a:lumMod val="40000"/>
                    <a:lumOff val="6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Утвержден</a:t>
            </a:r>
            <a:r>
              <a:rPr lang="ru-RU" sz="2400" b="1" dirty="0">
                <a:solidFill>
                  <a:srgbClr val="C00000"/>
                </a:solidFill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состав субъектов Российской Федерации, участвующих в 2010 – 2011 годах в апробации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Изображение 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5" t="13696" r="5742" b="73831"/>
          <a:stretch>
            <a:fillRect/>
          </a:stretch>
        </p:blipFill>
        <p:spPr bwMode="auto">
          <a:xfrm>
            <a:off x="4535488" y="266700"/>
            <a:ext cx="42291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Изображение 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13696" r="74673"/>
          <a:stretch>
            <a:fillRect/>
          </a:stretch>
        </p:blipFill>
        <p:spPr bwMode="auto">
          <a:xfrm>
            <a:off x="2346325" y="0"/>
            <a:ext cx="154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Изображение 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0" t="83232" r="5742" b="2464"/>
          <a:stretch>
            <a:fillRect/>
          </a:stretch>
        </p:blipFill>
        <p:spPr bwMode="auto">
          <a:xfrm>
            <a:off x="5773738" y="5118100"/>
            <a:ext cx="17160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Изображение 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28282" r="21791"/>
          <a:stretch>
            <a:fillRect/>
          </a:stretch>
        </p:blipFill>
        <p:spPr bwMode="auto">
          <a:xfrm>
            <a:off x="5751513" y="231775"/>
            <a:ext cx="3392487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Изображение 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t="28119" r="18497"/>
          <a:stretch>
            <a:fillRect/>
          </a:stretch>
        </p:blipFill>
        <p:spPr bwMode="auto">
          <a:xfrm>
            <a:off x="2206625" y="236538"/>
            <a:ext cx="3462338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Изображение 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27997" r="24162"/>
          <a:stretch>
            <a:fillRect/>
          </a:stretch>
        </p:blipFill>
        <p:spPr bwMode="auto">
          <a:xfrm>
            <a:off x="3165475" y="0"/>
            <a:ext cx="4113213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Изображение 0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2677" r="4041"/>
          <a:stretch>
            <a:fillRect/>
          </a:stretch>
        </p:blipFill>
        <p:spPr bwMode="auto">
          <a:xfrm>
            <a:off x="4297363" y="477838"/>
            <a:ext cx="4568825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Изображение 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4" t="8827" r="-247" b="51193"/>
          <a:stretch>
            <a:fillRect/>
          </a:stretch>
        </p:blipFill>
        <p:spPr bwMode="auto">
          <a:xfrm>
            <a:off x="1209675" y="771525"/>
            <a:ext cx="24193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325" y="447675"/>
            <a:ext cx="78295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Закон РФ «Об образовании»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от 10.07.1992 г. N 3266-1, Преамбула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325" y="2028825"/>
            <a:ext cx="78676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образованием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настоящем Законе понимается целенаправленный процесс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 и обучения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интересах человека, общества, государства, сопровождающийся констатацией достижения гражданином (обучающимся) установленных государством образовательных уровней (образовательных цензов)».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419100"/>
            <a:ext cx="7467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Закон РФ «Об образовании»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редакция от 01.12.2007 N 309-ФЗ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2066925"/>
            <a:ext cx="801052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50000"/>
              <a:buFont typeface="Wingdings" pitchFamily="2" charset="2"/>
              <a:buChar char="ü"/>
              <a:defRPr/>
            </a:pPr>
            <a:r>
              <a:rPr lang="ru-RU" sz="2800" b="1" i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9, п. 6: «Основные общеобразовательные программы… включают в себя… материалы, обеспечивающие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духовно-нравственное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развитие… обучающихся.»;</a:t>
            </a:r>
            <a:endParaRPr lang="ru-RU" sz="2800" b="1" i="1" dirty="0">
              <a:ln w="31550" cmpd="sng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rgbClr val="CC0000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50000"/>
              <a:buFont typeface="Wingdings" pitchFamily="2" charset="2"/>
              <a:buChar char="ü"/>
              <a:defRPr/>
            </a:pPr>
            <a:r>
              <a:rPr lang="ru-RU" sz="2800" b="1" i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 14, п. 2: «Содержание образования должно обеспечивать: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формирование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духовно-нравственной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личности»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225" y="314325"/>
            <a:ext cx="732472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понятие</a:t>
            </a:r>
            <a:r>
              <a:rPr lang="ru-RU" sz="3200" b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духовно-нравственный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2950" y="1914525"/>
            <a:ext cx="8115300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Ценностно-смысловая сфера личности, основанная на традиционных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моральных нормах и нравственных идеалах </a:t>
            </a:r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к себе, другим людям, обществу, государству, Отечеству, миру в целом»;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базовых национальных ценностей, носителями которых являются многонациональный народ Российской Федерации,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государство, семья, культурно-территориальные сообщества, традиционные российские религиозные объединения </a:t>
            </a:r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(христианские, прежде всего в форме русского православия, исламские, иудаистские, буддистские), мировое сообщество».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81000"/>
            <a:ext cx="8829675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ФГОС: «Концепция духовно-нравственного развития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воспитания личности гражданина России»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8125" y="2600325"/>
            <a:ext cx="863917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Духовно-нравственное воспитание личности гражданина России </a:t>
            </a:r>
            <a:r>
              <a:rPr lang="ru-RU" sz="2000" b="1" dirty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000" b="1" dirty="0">
                <a:solidFill>
                  <a:srgbClr val="004A82"/>
                </a:solidFill>
              </a:rPr>
              <a:t>педагогически организованный процесс усвоения и принятия обучающимся базовых национальных ценностей… Носителями этих ценностей являются многонациональный народ Российской Федерации, государство, семья, культурно-территориальные сообщества, традиционные российские религиозные объединения (христианские, прежде всего в форме русского православия, исламские, иудаистские, буддистские), мировое сообщество.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025" y="552450"/>
            <a:ext cx="7734300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Международные правовые нормы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700" spc="100" dirty="0">
                <a:solidFill>
                  <a:srgbClr val="003366"/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(Конвенция ООН о борьбе с дискриминацией в области образования, Протокол № 1 к Конвенции Совета Европы о защите прав человека и основных свобод)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700" spc="100" dirty="0">
                <a:solidFill>
                  <a:srgbClr val="C00000"/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устанавливают, что «государство при осуществлении любых функций, которые оно принимает на себя в области образования и обучения, уважает право родителей обеспечивать, чтобы такое образование соответствовало их собственным религиозным и философским убеждениям».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425" y="2857500"/>
            <a:ext cx="81343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7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 РФ, ст. 28: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kern="70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700" spc="100" dirty="0">
                <a:solidFill>
                  <a:srgbClr val="0033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647700"/>
            <a:ext cx="885824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Фундаментальные правовые принципы духовно-нравственного образования</a:t>
            </a:r>
            <a:endParaRPr lang="ru-RU" dirty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942975" y="1562100"/>
            <a:ext cx="7562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/>
              <a:t>СВОБОДА СОВЕСТИ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390525"/>
            <a:ext cx="88677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Фундаментальные правовые принципы духовно-нравственного образования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09550" y="1428750"/>
            <a:ext cx="881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/>
              <a:t>ОТДЕЛЕННОСТЬ РЕЛИГИОЗНЫХ ОРГАНИЗАЦИЙ ОТ ГОСУДАРСТВА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30463"/>
            <a:ext cx="86487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7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 РФ, ст. 14: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kern="70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7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«2. Религиозные объединения отделены от государства и равны перед законом».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390525"/>
            <a:ext cx="90297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55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CC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Фундаментальные правовые принципы духовно-нравственного образования</a:t>
            </a: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04825" y="1200150"/>
            <a:ext cx="806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СВЕТСКИЙ ХАРАКТЕР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050" y="2095500"/>
            <a:ext cx="848677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kern="700" spc="1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Закон РФ «Об образовании», ст. 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700" spc="100" dirty="0">
                <a:solidFill>
                  <a:srgbClr val="C0000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«Государственная политика в области образования основывается на следующих принципах: 4) светский характер образования в государственных и муниципальных образовательных учреждениях…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kern="700" spc="1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ФЗ «О свободе совести и о религиозных объединениях», ст. 4: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700" spc="100" dirty="0">
                <a:solidFill>
                  <a:srgbClr val="C0000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«2. …государство: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700" spc="100" dirty="0">
                <a:solidFill>
                  <a:srgbClr val="C0000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обеспечивает светский характер образования в государственных и муниципальных образовательных учреждениях».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флаг РОссии 2">
  <a:themeElements>
    <a:clrScheme name="флаг РОссии 2 1">
      <a:dk1>
        <a:srgbClr val="000000"/>
      </a:dk1>
      <a:lt1>
        <a:srgbClr val="FFFFFF"/>
      </a:lt1>
      <a:dk2>
        <a:srgbClr val="4682B4"/>
      </a:dk2>
      <a:lt2>
        <a:srgbClr val="FFFFFF"/>
      </a:lt2>
      <a:accent1>
        <a:srgbClr val="058CFF"/>
      </a:accent1>
      <a:accent2>
        <a:srgbClr val="B5CFE7"/>
      </a:accent2>
      <a:accent3>
        <a:srgbClr val="B0C1D6"/>
      </a:accent3>
      <a:accent4>
        <a:srgbClr val="DADADA"/>
      </a:accent4>
      <a:accent5>
        <a:srgbClr val="AAC5FF"/>
      </a:accent5>
      <a:accent6>
        <a:srgbClr val="A4BBD1"/>
      </a:accent6>
      <a:hlink>
        <a:srgbClr val="DBEFFF"/>
      </a:hlink>
      <a:folHlink>
        <a:srgbClr val="D1E0FF"/>
      </a:folHlink>
    </a:clrScheme>
    <a:fontScheme name="флаг РОссии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лаг РОссии 2 1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58CFF"/>
        </a:accent1>
        <a:accent2>
          <a:srgbClr val="B5CFE7"/>
        </a:accent2>
        <a:accent3>
          <a:srgbClr val="B0C1D6"/>
        </a:accent3>
        <a:accent4>
          <a:srgbClr val="DADADA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2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F94FF"/>
        </a:accent1>
        <a:accent2>
          <a:srgbClr val="05EFFF"/>
        </a:accent2>
        <a:accent3>
          <a:srgbClr val="B0C1D6"/>
        </a:accent3>
        <a:accent4>
          <a:srgbClr val="DADADA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3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4F05"/>
        </a:accent1>
        <a:accent2>
          <a:srgbClr val="FFBB05"/>
        </a:accent2>
        <a:accent3>
          <a:srgbClr val="B0C1D6"/>
        </a:accent3>
        <a:accent4>
          <a:srgbClr val="DADADA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4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8A05"/>
        </a:accent1>
        <a:accent2>
          <a:srgbClr val="E8FF05"/>
        </a:accent2>
        <a:accent3>
          <a:srgbClr val="B0C1D6"/>
        </a:accent3>
        <a:accent4>
          <a:srgbClr val="DADADA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8CFF"/>
        </a:accent1>
        <a:accent2>
          <a:srgbClr val="B5CFE7"/>
        </a:accent2>
        <a:accent3>
          <a:srgbClr val="FFFFFF"/>
        </a:accent3>
        <a:accent4>
          <a:srgbClr val="000000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94FF"/>
        </a:accent1>
        <a:accent2>
          <a:srgbClr val="05EFFF"/>
        </a:accent2>
        <a:accent3>
          <a:srgbClr val="FFFFFF"/>
        </a:accent3>
        <a:accent4>
          <a:srgbClr val="000000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4F05"/>
        </a:accent1>
        <a:accent2>
          <a:srgbClr val="FFBB05"/>
        </a:accent2>
        <a:accent3>
          <a:srgbClr val="FFFFFF"/>
        </a:accent3>
        <a:accent4>
          <a:srgbClr val="000000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A05"/>
        </a:accent1>
        <a:accent2>
          <a:srgbClr val="E8FF05"/>
        </a:accent2>
        <a:accent3>
          <a:srgbClr val="FFFFFF"/>
        </a:accent3>
        <a:accent4>
          <a:srgbClr val="000000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флаг РОссии 2</Template>
  <TotalTime>274</TotalTime>
  <Words>651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Franklin Gothic Heavy</vt:lpstr>
      <vt:lpstr>Times New Roman</vt:lpstr>
      <vt:lpstr>Wingdings</vt:lpstr>
      <vt:lpstr>флаг РОссии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27</cp:revision>
  <dcterms:created xsi:type="dcterms:W3CDTF">2010-04-02T03:13:25Z</dcterms:created>
  <dcterms:modified xsi:type="dcterms:W3CDTF">2013-07-02T12:29:13Z</dcterms:modified>
</cp:coreProperties>
</file>